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9" r:id="rId2"/>
    <p:sldId id="260" r:id="rId3"/>
    <p:sldId id="257" r:id="rId4"/>
    <p:sldId id="258" r:id="rId5"/>
    <p:sldId id="259" r:id="rId6"/>
    <p:sldId id="266" r:id="rId7"/>
    <p:sldId id="261" r:id="rId8"/>
    <p:sldId id="262" r:id="rId9"/>
    <p:sldId id="263" r:id="rId10"/>
    <p:sldId id="264" r:id="rId11"/>
    <p:sldId id="268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58"/>
    <p:restoredTop sz="94767"/>
  </p:normalViewPr>
  <p:slideViewPr>
    <p:cSldViewPr snapToGrid="0">
      <p:cViewPr varScale="1">
        <p:scale>
          <a:sx n="143" d="100"/>
          <a:sy n="143" d="100"/>
        </p:scale>
        <p:origin x="3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635518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33827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77200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642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619645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90825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49120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82838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7730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24502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63031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9A93983-373B-BC4B-B5FC-8972DE2BEDDE}" type="datetimeFigureOut">
              <a:rPr lang="pt-PT" smtClean="0"/>
              <a:t>22/10/25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9682797A-AEB0-914A-BAB3-7B80F320566E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949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77A6167-FCC5-49E8-B280-CECAF151E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F84046EA-4273-437E-9DE5-5AEE713C3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960D19-07E9-22FA-DEA0-7F20AA1A8E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8522" y="1480930"/>
            <a:ext cx="5301138" cy="3254321"/>
          </a:xfrm>
        </p:spPr>
        <p:txBody>
          <a:bodyPr>
            <a:normAutofit/>
          </a:bodyPr>
          <a:lstStyle/>
          <a:p>
            <a:pPr algn="l"/>
            <a:r>
              <a:rPr lang="pt-PT" sz="4100">
                <a:ea typeface="+mj-lt"/>
                <a:cs typeface="+mj-lt"/>
              </a:rPr>
              <a:t>End-point position estimation of a soft continuum robot joint using</a:t>
            </a:r>
            <a:br>
              <a:rPr lang="pt-PT" sz="4100"/>
            </a:br>
            <a:r>
              <a:rPr lang="pt-PT" sz="4100">
                <a:ea typeface="+mj-lt"/>
                <a:cs typeface="+mj-lt"/>
              </a:rPr>
              <a:t>magnetic sensors</a:t>
            </a:r>
            <a:endParaRPr lang="pt-PT" sz="41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B9FBA4-BBCC-B9BB-34C2-C870BA395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8524" y="4804850"/>
            <a:ext cx="5284876" cy="1086237"/>
          </a:xfrm>
        </p:spPr>
        <p:txBody>
          <a:bodyPr>
            <a:normAutofit/>
          </a:bodyPr>
          <a:lstStyle/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pt-PT" sz="1100">
                <a:solidFill>
                  <a:schemeClr val="tx1">
                    <a:lumMod val="95000"/>
                  </a:schemeClr>
                </a:solidFill>
              </a:rPr>
              <a:t>Intelligent systems 22/10/2025</a:t>
            </a: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pt-PT" sz="1100">
                <a:solidFill>
                  <a:schemeClr val="tx1">
                    <a:lumMod val="95000"/>
                  </a:schemeClr>
                </a:solidFill>
              </a:rPr>
              <a:t>by Group 11</a:t>
            </a:r>
            <a:endParaRPr lang="pt-PT" sz="1100">
              <a:solidFill>
                <a:schemeClr val="tx1">
                  <a:lumMod val="95000"/>
                </a:schemeClr>
              </a:solidFill>
              <a:ea typeface="+mn-lt"/>
              <a:cs typeface="+mn-lt"/>
            </a:endParaRP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pt-PT" sz="1100">
                <a:solidFill>
                  <a:schemeClr val="tx1">
                    <a:lumMod val="95000"/>
                  </a:schemeClr>
                </a:solidFill>
                <a:ea typeface="+mn-lt"/>
                <a:cs typeface="+mn-lt"/>
              </a:rPr>
              <a:t>Diogo João Mendes Pereira (ISTID 87172)</a:t>
            </a:r>
            <a:endParaRPr lang="pt-PT" sz="1100">
              <a:solidFill>
                <a:schemeClr val="tx1">
                  <a:lumMod val="95000"/>
                </a:schemeClr>
              </a:solidFill>
            </a:endParaRP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pt-PT" sz="1100">
                <a:solidFill>
                  <a:schemeClr val="tx1">
                    <a:lumMod val="95000"/>
                  </a:schemeClr>
                </a:solidFill>
                <a:ea typeface="+mn-lt"/>
                <a:cs typeface="+mn-lt"/>
              </a:rPr>
              <a:t>Margarida do Rio Filipe Nabais (ISTID 113219)</a:t>
            </a:r>
            <a:endParaRPr lang="pt-PT" sz="1100">
              <a:solidFill>
                <a:schemeClr val="tx1">
                  <a:lumMod val="95000"/>
                </a:schemeClr>
              </a:solidFill>
            </a:endParaRP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endParaRPr lang="pt-PT" sz="1100">
              <a:solidFill>
                <a:schemeClr val="tx1">
                  <a:lumMod val="95000"/>
                </a:schemeClr>
              </a:solidFill>
            </a:endParaRP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endParaRPr lang="pt-PT" sz="1100">
              <a:solidFill>
                <a:schemeClr val="tx1">
                  <a:lumMod val="95000"/>
                </a:schemeClr>
              </a:solidFill>
            </a:endParaRPr>
          </a:p>
          <a:p>
            <a:pPr algn="l">
              <a:lnSpc>
                <a:spcPct val="102000"/>
              </a:lnSpc>
            </a:pPr>
            <a:endParaRPr lang="pt-PT" sz="110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" name="Imagem 3" descr="Uma imagem com Fios elétricos, cabo, interior&#10;&#10;Descrição gerada automaticamente">
            <a:extLst>
              <a:ext uri="{FF2B5EF4-FFF2-40B4-BE49-F238E27FC236}">
                <a16:creationId xmlns:a16="http://schemas.microsoft.com/office/drawing/2014/main" id="{A84A5662-C319-7972-2D2D-68202BA408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5" r="34691"/>
          <a:stretch>
            <a:fillRect/>
          </a:stretch>
        </p:blipFill>
        <p:spPr>
          <a:xfrm>
            <a:off x="7225748" y="10"/>
            <a:ext cx="496625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032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F16F1E0-24D2-31B9-CFCF-6591A36CC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100" cap="all"/>
              <a:t>Specialist Models with Shared Inputs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pic>
        <p:nvPicPr>
          <p:cNvPr id="4" name="Imagem 3" descr="Uma imagem com texto, Tipo de letra, recibo, captura de ecrã&#10;&#10;Descrição gerada automaticamente">
            <a:extLst>
              <a:ext uri="{FF2B5EF4-FFF2-40B4-BE49-F238E27FC236}">
                <a16:creationId xmlns:a16="http://schemas.microsoft.com/office/drawing/2014/main" id="{03786F46-40C9-303A-BAB0-C6A7A8E9B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023" y="1668127"/>
            <a:ext cx="5659222" cy="372093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6DBEE01-B017-9404-FA4F-10A7DC098149}"/>
              </a:ext>
            </a:extLst>
          </p:cNvPr>
          <p:cNvSpPr txBox="1"/>
          <p:nvPr/>
        </p:nvSpPr>
        <p:spPr>
          <a:xfrm>
            <a:off x="11502338" y="-8791"/>
            <a:ext cx="193696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4400" b="0" i="0" dirty="0">
                <a:solidFill>
                  <a:srgbClr val="DF000F"/>
                </a:solidFill>
                <a:effectLst/>
                <a:latin typeface="Source Sans Pro" panose="020F0502020204030204" pitchFamily="34" charset="0"/>
              </a:rPr>
              <a:t>👑</a:t>
            </a:r>
            <a:endParaRPr lang="pt-PT" sz="4400" dirty="0"/>
          </a:p>
        </p:txBody>
      </p:sp>
    </p:spTree>
    <p:extLst>
      <p:ext uri="{BB962C8B-B14F-4D97-AF65-F5344CB8AC3E}">
        <p14:creationId xmlns:p14="http://schemas.microsoft.com/office/powerpoint/2010/main" val="829515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D3D31-FBA6-87EC-D07B-F699DF8D8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Knowledge</a:t>
            </a:r>
            <a:r>
              <a:rPr lang="pt-PT" dirty="0"/>
              <a:t> </a:t>
            </a:r>
            <a:r>
              <a:rPr lang="pt-PT" dirty="0" err="1"/>
              <a:t>Distillation</a:t>
            </a:r>
            <a:r>
              <a:rPr lang="pt-PT" dirty="0"/>
              <a:t> + </a:t>
            </a:r>
            <a:r>
              <a:rPr lang="pt-PT" dirty="0" err="1"/>
              <a:t>Quantization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2DCEC3C-C5DB-C17C-3BCD-740D08EF5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Explored</a:t>
            </a:r>
            <a:r>
              <a:rPr lang="pt-PT" dirty="0"/>
              <a:t> </a:t>
            </a:r>
            <a:r>
              <a:rPr lang="pt-PT" dirty="0" err="1"/>
              <a:t>lightly</a:t>
            </a:r>
            <a:r>
              <a:rPr lang="pt-PT" dirty="0"/>
              <a:t> in </a:t>
            </a:r>
            <a:r>
              <a:rPr lang="pt-PT" dirty="0" err="1"/>
              <a:t>order</a:t>
            </a:r>
            <a:r>
              <a:rPr lang="pt-PT" dirty="0"/>
              <a:t> to </a:t>
            </a:r>
            <a:r>
              <a:rPr lang="pt-PT" dirty="0" err="1"/>
              <a:t>run</a:t>
            </a:r>
            <a:r>
              <a:rPr lang="pt-PT" dirty="0"/>
              <a:t> a </a:t>
            </a:r>
            <a:r>
              <a:rPr lang="pt-PT" dirty="0" err="1"/>
              <a:t>model</a:t>
            </a:r>
            <a:r>
              <a:rPr lang="pt-PT" dirty="0"/>
              <a:t> </a:t>
            </a:r>
            <a:r>
              <a:rPr lang="pt-PT" dirty="0" err="1"/>
              <a:t>directly</a:t>
            </a:r>
            <a:r>
              <a:rPr lang="pt-PT" dirty="0"/>
              <a:t>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current</a:t>
            </a:r>
            <a:r>
              <a:rPr lang="pt-PT" dirty="0"/>
              <a:t> hardware</a:t>
            </a:r>
          </a:p>
          <a:p>
            <a:pPr lvl="1"/>
            <a:r>
              <a:rPr lang="pt-PT" dirty="0"/>
              <a:t>Shows </a:t>
            </a:r>
            <a:r>
              <a:rPr lang="pt-PT" dirty="0" err="1"/>
              <a:t>slight</a:t>
            </a:r>
            <a:r>
              <a:rPr lang="pt-PT" dirty="0"/>
              <a:t> </a:t>
            </a:r>
            <a:r>
              <a:rPr lang="pt-PT" dirty="0" err="1"/>
              <a:t>increase</a:t>
            </a:r>
            <a:r>
              <a:rPr lang="pt-PT" dirty="0"/>
              <a:t> in error</a:t>
            </a:r>
          </a:p>
          <a:p>
            <a:r>
              <a:rPr lang="pt-PT" dirty="0" err="1"/>
              <a:t>Given</a:t>
            </a:r>
            <a:r>
              <a:rPr lang="pt-PT" dirty="0"/>
              <a:t> </a:t>
            </a:r>
            <a:r>
              <a:rPr lang="pt-PT" dirty="0" err="1"/>
              <a:t>price</a:t>
            </a:r>
            <a:r>
              <a:rPr lang="pt-PT" dirty="0"/>
              <a:t>, </a:t>
            </a:r>
            <a:r>
              <a:rPr lang="pt-PT" dirty="0" err="1"/>
              <a:t>better</a:t>
            </a:r>
            <a:r>
              <a:rPr lang="pt-PT" dirty="0"/>
              <a:t> to </a:t>
            </a:r>
            <a:r>
              <a:rPr lang="pt-PT" dirty="0" err="1"/>
              <a:t>connect</a:t>
            </a:r>
            <a:r>
              <a:rPr lang="pt-PT" dirty="0"/>
              <a:t> </a:t>
            </a:r>
            <a:r>
              <a:rPr lang="pt-PT" dirty="0" err="1"/>
              <a:t>Raspberry</a:t>
            </a:r>
            <a:r>
              <a:rPr lang="pt-PT" dirty="0"/>
              <a:t> Pi Zero 2 </a:t>
            </a:r>
            <a:r>
              <a:rPr lang="pt-PT" dirty="0" err="1"/>
              <a:t>or</a:t>
            </a:r>
            <a:r>
              <a:rPr lang="pt-PT" dirty="0"/>
              <a:t> 5</a:t>
            </a:r>
          </a:p>
          <a:p>
            <a:pPr lvl="1"/>
            <a:r>
              <a:rPr lang="pt-PT" dirty="0"/>
              <a:t>~18 - 70€</a:t>
            </a:r>
          </a:p>
          <a:p>
            <a:pPr lvl="1"/>
            <a:r>
              <a:rPr lang="pt-PT" dirty="0" err="1"/>
              <a:t>Enables</a:t>
            </a:r>
            <a:r>
              <a:rPr lang="pt-PT" dirty="0"/>
              <a:t> training </a:t>
            </a:r>
            <a:r>
              <a:rPr lang="pt-PT" dirty="0" err="1"/>
              <a:t>on</a:t>
            </a:r>
            <a:r>
              <a:rPr lang="pt-PT" dirty="0"/>
              <a:t> </a:t>
            </a:r>
            <a:r>
              <a:rPr lang="pt-PT" dirty="0" err="1"/>
              <a:t>edge</a:t>
            </a:r>
            <a:endParaRPr lang="pt-PT" dirty="0"/>
          </a:p>
          <a:p>
            <a:pPr lvl="1"/>
            <a:r>
              <a:rPr lang="pt-PT" dirty="0" err="1"/>
              <a:t>Better</a:t>
            </a:r>
            <a:r>
              <a:rPr lang="pt-PT" dirty="0"/>
              <a:t> for </a:t>
            </a:r>
            <a:r>
              <a:rPr lang="pt-PT" dirty="0" err="1"/>
              <a:t>development</a:t>
            </a:r>
            <a:r>
              <a:rPr lang="pt-PT" dirty="0"/>
              <a:t>, 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35005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6EA85A4-38E9-4E5F-98C1-DC84DE0A3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0852F2F7-25A7-4AB6-946A-0E98BBEBC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6D647C-DDB1-274F-7810-7E1E5E341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2" y="1480930"/>
            <a:ext cx="5301138" cy="15268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cap="all" dirty="0"/>
              <a:t>Conclusion</a:t>
            </a:r>
          </a:p>
        </p:txBody>
      </p:sp>
      <p:pic>
        <p:nvPicPr>
          <p:cNvPr id="4" name="Imagem 3" descr="Uma imagem com captura de ecrã, diagrama&#10;&#10;Descrição gerada automaticamente">
            <a:extLst>
              <a:ext uri="{FF2B5EF4-FFF2-40B4-BE49-F238E27FC236}">
                <a16:creationId xmlns:a16="http://schemas.microsoft.com/office/drawing/2014/main" id="{13515951-B6A7-FCF3-73ED-6B4A6A605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0106" y="526755"/>
            <a:ext cx="3590935" cy="364562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6" name="Imagem 5" descr="Uma imagem com file, Gráfico, diagrama, captura de ecrã&#10;&#10;Descrição gerada automaticamente">
            <a:extLst>
              <a:ext uri="{FF2B5EF4-FFF2-40B4-BE49-F238E27FC236}">
                <a16:creationId xmlns:a16="http://schemas.microsoft.com/office/drawing/2014/main" id="{11037929-ED53-2338-42CF-6270AFEBA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278" y="4172375"/>
            <a:ext cx="9862763" cy="2145147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561681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EEA57E-8B1D-2378-3562-5B8C08093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0667" y="685800"/>
            <a:ext cx="3656419" cy="1485900"/>
          </a:xfrm>
        </p:spPr>
        <p:txBody>
          <a:bodyPr>
            <a:normAutofit/>
          </a:bodyPr>
          <a:lstStyle/>
          <a:p>
            <a:r>
              <a:rPr lang="pt-PT"/>
              <a:t>Objective and methodology</a:t>
            </a:r>
            <a:endParaRPr lang="pt-PT" err="1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pic>
        <p:nvPicPr>
          <p:cNvPr id="4" name="Imagem 3" descr="Uma imagem com texto, captura de ecrã, software, Software de multimédia&#10;&#10;Os conteúdos gerados por IA poderão estar incorretos.">
            <a:extLst>
              <a:ext uri="{FF2B5EF4-FFF2-40B4-BE49-F238E27FC236}">
                <a16:creationId xmlns:a16="http://schemas.microsoft.com/office/drawing/2014/main" id="{02BC84C2-E400-8533-7761-133C74FF02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784" t="50000" r="27981" b="20588"/>
          <a:stretch>
            <a:fillRect/>
          </a:stretch>
        </p:blipFill>
        <p:spPr>
          <a:xfrm>
            <a:off x="1023561" y="730247"/>
            <a:ext cx="6517065" cy="5077464"/>
          </a:xfrm>
          <a:prstGeom prst="rect">
            <a:avLst/>
          </a:pr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A7CA323-82EC-4BE4-BF41-E8452BAE9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0667" y="2286000"/>
            <a:ext cx="3656419" cy="3581400"/>
          </a:xfrm>
        </p:spPr>
        <p:txBody>
          <a:bodyPr vert="horz" lIns="91440" tIns="45720" rIns="91440" bIns="45720" rtlCol="0">
            <a:normAutofit/>
          </a:bodyPr>
          <a:lstStyle/>
          <a:p>
            <a:pPr marL="383540" indent="-383540"/>
            <a:r>
              <a:rPr lang="pt-PT" sz="2800" dirty="0" err="1"/>
              <a:t>Takagi-Sugeno</a:t>
            </a:r>
            <a:endParaRPr lang="pt-PT" sz="2800" dirty="0"/>
          </a:p>
          <a:p>
            <a:pPr marL="383540" indent="-383540"/>
            <a:endParaRPr lang="pt-PT" sz="2800" dirty="0"/>
          </a:p>
          <a:p>
            <a:pPr marL="383540" indent="-383540"/>
            <a:r>
              <a:rPr lang="pt-PT" sz="2800" dirty="0"/>
              <a:t>ANFIS</a:t>
            </a:r>
          </a:p>
          <a:p>
            <a:pPr marL="383540" indent="-383540"/>
            <a:endParaRPr lang="pt-PT" sz="2800" dirty="0"/>
          </a:p>
          <a:p>
            <a:pPr marL="383540" indent="-383540"/>
            <a:r>
              <a:rPr lang="pt-PT" sz="2800" dirty="0"/>
              <a:t>MLP</a:t>
            </a:r>
          </a:p>
        </p:txBody>
      </p:sp>
    </p:spTree>
    <p:extLst>
      <p:ext uri="{BB962C8B-B14F-4D97-AF65-F5344CB8AC3E}">
        <p14:creationId xmlns:p14="http://schemas.microsoft.com/office/powerpoint/2010/main" val="3231021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B9CD1A-3968-BF50-1F7A-D8E763F3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err="1"/>
              <a:t>Takagi-sugeno</a:t>
            </a:r>
            <a:r>
              <a:rPr lang="pt-PT"/>
              <a:t> </a:t>
            </a:r>
            <a:r>
              <a:rPr lang="pt-PT" err="1"/>
              <a:t>model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B7F5838-87CC-C11A-AD16-0D44D1D5E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pt-PT" sz="2400" b="1" err="1"/>
              <a:t>Feature</a:t>
            </a:r>
            <a:r>
              <a:rPr lang="pt-PT" sz="2400" b="1"/>
              <a:t> </a:t>
            </a:r>
            <a:r>
              <a:rPr lang="pt-PT" sz="2400" b="1" err="1">
                <a:ea typeface="+mn-lt"/>
                <a:cs typeface="+mn-lt"/>
              </a:rPr>
              <a:t>engineering</a:t>
            </a:r>
            <a:r>
              <a:rPr lang="pt-PT" sz="2400" b="1">
                <a:ea typeface="+mn-lt"/>
                <a:cs typeface="+mn-lt"/>
              </a:rPr>
              <a:t>:</a:t>
            </a:r>
          </a:p>
          <a:p>
            <a:pPr marL="0" indent="0">
              <a:buNone/>
            </a:pPr>
            <a:r>
              <a:rPr lang="pt-PT"/>
              <a:t>             -</a:t>
            </a:r>
            <a:r>
              <a:rPr lang="pt-PT" sz="2400"/>
              <a:t> </a:t>
            </a:r>
            <a:r>
              <a:rPr lang="pt-PT" sz="2400" err="1"/>
              <a:t>Feature</a:t>
            </a:r>
            <a:r>
              <a:rPr lang="pt-PT" sz="2400"/>
              <a:t> </a:t>
            </a:r>
            <a:r>
              <a:rPr lang="pt-PT" sz="2400" err="1"/>
              <a:t>Selection</a:t>
            </a:r>
            <a:endParaRPr lang="pt-PT" sz="2400"/>
          </a:p>
          <a:p>
            <a:pPr marL="0" indent="0">
              <a:buNone/>
            </a:pPr>
            <a:r>
              <a:rPr lang="pt-PT" sz="2400"/>
              <a:t>           - </a:t>
            </a:r>
            <a:r>
              <a:rPr lang="pt-PT" sz="2400" err="1"/>
              <a:t>Dimensionality</a:t>
            </a:r>
            <a:r>
              <a:rPr lang="pt-PT" sz="2400"/>
              <a:t> </a:t>
            </a:r>
            <a:r>
              <a:rPr lang="pt-PT" sz="2400" err="1"/>
              <a:t>Reduction</a:t>
            </a:r>
            <a:endParaRPr lang="pt-PT" sz="2400"/>
          </a:p>
          <a:p>
            <a:pPr marL="383540" indent="-383540"/>
            <a:r>
              <a:rPr lang="pt-PT" sz="2400" b="1"/>
              <a:t>Training:</a:t>
            </a:r>
          </a:p>
          <a:p>
            <a:pPr marL="0" indent="0">
              <a:buNone/>
            </a:pPr>
            <a:r>
              <a:rPr lang="pt-PT"/>
              <a:t>       </a:t>
            </a:r>
            <a:r>
              <a:rPr lang="pt-PT" sz="2400"/>
              <a:t>    </a:t>
            </a:r>
            <a:r>
              <a:rPr lang="pt-PT" sz="2400">
                <a:ea typeface="+mn-lt"/>
                <a:cs typeface="+mn-lt"/>
              </a:rPr>
              <a:t> - </a:t>
            </a:r>
            <a:r>
              <a:rPr lang="pt-PT" sz="2400" err="1">
                <a:ea typeface="+mn-lt"/>
                <a:cs typeface="+mn-lt"/>
              </a:rPr>
              <a:t>Validation</a:t>
            </a:r>
            <a:r>
              <a:rPr lang="pt-PT" sz="2400">
                <a:ea typeface="+mn-lt"/>
                <a:cs typeface="+mn-lt"/>
              </a:rPr>
              <a:t> set </a:t>
            </a:r>
            <a:r>
              <a:rPr lang="pt-PT" sz="2400" err="1">
                <a:ea typeface="+mn-lt"/>
                <a:cs typeface="+mn-lt"/>
              </a:rPr>
              <a:t>and</a:t>
            </a:r>
            <a:r>
              <a:rPr lang="pt-PT" sz="2400">
                <a:ea typeface="+mn-lt"/>
                <a:cs typeface="+mn-lt"/>
              </a:rPr>
              <a:t> </a:t>
            </a:r>
            <a:r>
              <a:rPr lang="pt-PT" sz="2400" err="1">
                <a:ea typeface="+mn-lt"/>
                <a:cs typeface="+mn-lt"/>
              </a:rPr>
              <a:t>standardization</a:t>
            </a:r>
            <a:endParaRPr lang="pt-PT" sz="2400"/>
          </a:p>
          <a:p>
            <a:pPr marL="0" indent="0">
              <a:buNone/>
            </a:pPr>
            <a:r>
              <a:rPr lang="pt-PT" sz="2400"/>
              <a:t>           </a:t>
            </a:r>
            <a:r>
              <a:rPr lang="pt-PT" sz="2400">
                <a:ea typeface="+mn-lt"/>
                <a:cs typeface="+mn-lt"/>
              </a:rPr>
              <a:t>- </a:t>
            </a:r>
            <a:r>
              <a:rPr lang="pt-PT" sz="2400" err="1">
                <a:ea typeface="+mn-lt"/>
                <a:cs typeface="+mn-lt"/>
              </a:rPr>
              <a:t>Parameter</a:t>
            </a:r>
            <a:r>
              <a:rPr lang="pt-PT" sz="2400">
                <a:ea typeface="+mn-lt"/>
                <a:cs typeface="+mn-lt"/>
              </a:rPr>
              <a:t> </a:t>
            </a:r>
            <a:r>
              <a:rPr lang="pt-PT" sz="2400" err="1">
                <a:ea typeface="+mn-lt"/>
                <a:cs typeface="+mn-lt"/>
              </a:rPr>
              <a:t>tuning</a:t>
            </a:r>
            <a:endParaRPr lang="pt-PT" sz="2400">
              <a:ea typeface="+mn-lt"/>
              <a:cs typeface="+mn-lt"/>
            </a:endParaRPr>
          </a:p>
          <a:p>
            <a:pPr marL="0" indent="0">
              <a:buNone/>
            </a:pPr>
            <a:r>
              <a:rPr lang="pt-PT" sz="2400"/>
              <a:t>           </a:t>
            </a:r>
            <a:r>
              <a:rPr lang="pt-PT" sz="2400">
                <a:ea typeface="+mn-lt"/>
                <a:cs typeface="+mn-lt"/>
              </a:rPr>
              <a:t>- Cross </a:t>
            </a:r>
            <a:r>
              <a:rPr lang="pt-PT" sz="2400" err="1">
                <a:ea typeface="+mn-lt"/>
                <a:cs typeface="+mn-lt"/>
              </a:rPr>
              <a:t>validation</a:t>
            </a:r>
            <a:endParaRPr lang="pt-PT" sz="2400">
              <a:ea typeface="+mn-lt"/>
              <a:cs typeface="+mn-lt"/>
            </a:endParaRPr>
          </a:p>
          <a:p>
            <a:pPr marL="383540" indent="-38354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671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D9253D-8D06-431C-4A6A-6682C645B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TSK </a:t>
            </a:r>
            <a:r>
              <a:rPr lang="pt-PT" err="1"/>
              <a:t>Results</a:t>
            </a:r>
          </a:p>
        </p:txBody>
      </p:sp>
      <p:pic>
        <p:nvPicPr>
          <p:cNvPr id="7" name="Marcador de Posição de Conteúdo 6" descr="Uma imagem com texto, eletrónica, captura de ecrã, software&#10;&#10;Os conteúdos gerados por IA poderão estar incorretos.">
            <a:extLst>
              <a:ext uri="{FF2B5EF4-FFF2-40B4-BE49-F238E27FC236}">
                <a16:creationId xmlns:a16="http://schemas.microsoft.com/office/drawing/2014/main" id="{EF9CDB2F-7D6D-4EC5-E2E0-3462A6C56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5576" t="36948" r="23025" b="17671"/>
          <a:stretch>
            <a:fillRect/>
          </a:stretch>
        </p:blipFill>
        <p:spPr>
          <a:xfrm>
            <a:off x="1089368" y="1710906"/>
            <a:ext cx="10754802" cy="445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903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A9A3D4-160A-515E-BA24-C933C6C67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Anfis</a:t>
            </a:r>
            <a:r>
              <a:rPr lang="pt-PT" dirty="0"/>
              <a:t> </a:t>
            </a:r>
            <a:r>
              <a:rPr lang="pt-PT" dirty="0" err="1"/>
              <a:t>Results</a:t>
            </a:r>
            <a:endParaRPr lang="pt-PT" dirty="0"/>
          </a:p>
        </p:txBody>
      </p:sp>
      <p:pic>
        <p:nvPicPr>
          <p:cNvPr id="4" name="Marcador de Posição de Conteúdo 3" descr="Uma imagem com texto, eletrónica, captura de ecrã, software&#10;&#10;Os conteúdos gerados por IA poderão estar incorretos.">
            <a:extLst>
              <a:ext uri="{FF2B5EF4-FFF2-40B4-BE49-F238E27FC236}">
                <a16:creationId xmlns:a16="http://schemas.microsoft.com/office/drawing/2014/main" id="{7DBBC9D3-C2EF-D409-D3B0-02A97B02E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5437" t="42318" r="23979" b="36604"/>
          <a:stretch>
            <a:fillRect/>
          </a:stretch>
        </p:blipFill>
        <p:spPr>
          <a:xfrm>
            <a:off x="1156742" y="2166424"/>
            <a:ext cx="10467351" cy="204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4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F50488-2A10-49E3-C6D3-3B840475F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MLP </a:t>
            </a:r>
            <a:r>
              <a:rPr lang="pt-PT" dirty="0" err="1"/>
              <a:t>Models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8AB5170-2D57-02FC-1D09-BAD52484B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Feature</a:t>
            </a:r>
            <a:r>
              <a:rPr lang="pt-PT" dirty="0"/>
              <a:t> </a:t>
            </a:r>
            <a:r>
              <a:rPr lang="pt-PT" dirty="0" err="1"/>
              <a:t>Selection</a:t>
            </a:r>
            <a:r>
              <a:rPr lang="pt-PT" dirty="0"/>
              <a:t> </a:t>
            </a:r>
            <a:r>
              <a:rPr lang="pt-PT" dirty="0" err="1"/>
              <a:t>Experiments</a:t>
            </a:r>
            <a:endParaRPr lang="pt-PT" dirty="0"/>
          </a:p>
          <a:p>
            <a:pPr lvl="1"/>
            <a:r>
              <a:rPr lang="pt-PT" dirty="0" err="1"/>
              <a:t>Produced</a:t>
            </a:r>
            <a:r>
              <a:rPr lang="pt-PT" dirty="0"/>
              <a:t> </a:t>
            </a:r>
            <a:r>
              <a:rPr lang="pt-PT" dirty="0" err="1"/>
              <a:t>simillar</a:t>
            </a:r>
            <a:r>
              <a:rPr lang="pt-PT" dirty="0"/>
              <a:t> </a:t>
            </a:r>
            <a:r>
              <a:rPr lang="pt-PT" dirty="0" err="1"/>
              <a:t>or</a:t>
            </a:r>
            <a:r>
              <a:rPr lang="pt-PT" dirty="0"/>
              <a:t> </a:t>
            </a:r>
            <a:r>
              <a:rPr lang="pt-PT" dirty="0" err="1"/>
              <a:t>even</a:t>
            </a:r>
            <a:r>
              <a:rPr lang="pt-PT" dirty="0"/>
              <a:t> </a:t>
            </a:r>
            <a:r>
              <a:rPr lang="pt-PT" dirty="0" err="1"/>
              <a:t>worse</a:t>
            </a:r>
            <a:r>
              <a:rPr lang="pt-PT" dirty="0"/>
              <a:t> </a:t>
            </a:r>
            <a:r>
              <a:rPr lang="pt-PT" dirty="0" err="1"/>
              <a:t>results</a:t>
            </a:r>
            <a:r>
              <a:rPr lang="pt-PT" dirty="0"/>
              <a:t> </a:t>
            </a:r>
            <a:r>
              <a:rPr lang="pt-PT" dirty="0" err="1"/>
              <a:t>than</a:t>
            </a:r>
            <a:r>
              <a:rPr lang="pt-PT" dirty="0"/>
              <a:t> </a:t>
            </a:r>
            <a:r>
              <a:rPr lang="pt-PT" dirty="0" err="1"/>
              <a:t>using</a:t>
            </a:r>
            <a:r>
              <a:rPr lang="pt-PT" dirty="0"/>
              <a:t> </a:t>
            </a:r>
            <a:r>
              <a:rPr lang="pt-PT" dirty="0" err="1"/>
              <a:t>all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variables</a:t>
            </a:r>
            <a:endParaRPr lang="pt-PT" dirty="0"/>
          </a:p>
          <a:p>
            <a:pPr lvl="1"/>
            <a:r>
              <a:rPr lang="pt-PT" dirty="0" err="1"/>
              <a:t>All</a:t>
            </a:r>
            <a:r>
              <a:rPr lang="pt-PT" dirty="0"/>
              <a:t> 12 </a:t>
            </a:r>
            <a:r>
              <a:rPr lang="pt-PT" dirty="0" err="1"/>
              <a:t>features</a:t>
            </a:r>
            <a:r>
              <a:rPr lang="pt-PT" dirty="0"/>
              <a:t> </a:t>
            </a:r>
            <a:r>
              <a:rPr lang="pt-PT" dirty="0" err="1"/>
              <a:t>were</a:t>
            </a:r>
            <a:r>
              <a:rPr lang="pt-PT" dirty="0"/>
              <a:t> </a:t>
            </a:r>
            <a:r>
              <a:rPr lang="pt-PT" dirty="0" err="1"/>
              <a:t>used</a:t>
            </a:r>
            <a:endParaRPr lang="pt-PT" dirty="0"/>
          </a:p>
          <a:p>
            <a:r>
              <a:rPr lang="pt-PT" dirty="0" err="1"/>
              <a:t>Grid</a:t>
            </a:r>
            <a:r>
              <a:rPr lang="pt-PT" dirty="0"/>
              <a:t> </a:t>
            </a:r>
            <a:r>
              <a:rPr lang="pt-PT" dirty="0" err="1"/>
              <a:t>Search</a:t>
            </a:r>
            <a:r>
              <a:rPr lang="pt-PT" dirty="0"/>
              <a:t> </a:t>
            </a:r>
            <a:r>
              <a:rPr lang="pt-PT" dirty="0" err="1"/>
              <a:t>with</a:t>
            </a:r>
            <a:r>
              <a:rPr lang="pt-PT" dirty="0"/>
              <a:t> Cross-</a:t>
            </a:r>
            <a:r>
              <a:rPr lang="pt-PT" dirty="0" err="1"/>
              <a:t>Validation</a:t>
            </a:r>
            <a:endParaRPr lang="pt-PT" dirty="0"/>
          </a:p>
          <a:p>
            <a:pPr lvl="1"/>
            <a:r>
              <a:rPr lang="pt-PT" dirty="0" err="1"/>
              <a:t>Produced</a:t>
            </a:r>
            <a:r>
              <a:rPr lang="pt-PT" dirty="0"/>
              <a:t> similar </a:t>
            </a:r>
            <a:r>
              <a:rPr lang="pt-PT" dirty="0" err="1"/>
              <a:t>results</a:t>
            </a:r>
            <a:r>
              <a:rPr lang="pt-PT" dirty="0"/>
              <a:t> to a regular </a:t>
            </a:r>
            <a:r>
              <a:rPr lang="pt-PT" dirty="0" err="1"/>
              <a:t>grid</a:t>
            </a:r>
            <a:r>
              <a:rPr lang="pt-PT" dirty="0"/>
              <a:t> </a:t>
            </a:r>
            <a:r>
              <a:rPr lang="pt-PT" dirty="0" err="1"/>
              <a:t>search</a:t>
            </a:r>
            <a:r>
              <a:rPr lang="pt-PT" dirty="0"/>
              <a:t> </a:t>
            </a:r>
            <a:r>
              <a:rPr lang="pt-PT" dirty="0" err="1"/>
              <a:t>with</a:t>
            </a:r>
            <a:r>
              <a:rPr lang="pt-PT" dirty="0"/>
              <a:t> </a:t>
            </a:r>
            <a:r>
              <a:rPr lang="pt-PT" dirty="0" err="1"/>
              <a:t>higher</a:t>
            </a:r>
            <a:r>
              <a:rPr lang="pt-PT" dirty="0"/>
              <a:t> </a:t>
            </a:r>
            <a:r>
              <a:rPr lang="pt-PT" dirty="0" err="1"/>
              <a:t>computational</a:t>
            </a:r>
            <a:r>
              <a:rPr lang="pt-PT" dirty="0"/>
              <a:t> </a:t>
            </a:r>
            <a:r>
              <a:rPr lang="pt-PT" dirty="0" err="1"/>
              <a:t>cost</a:t>
            </a:r>
            <a:endParaRPr lang="pt-PT" dirty="0"/>
          </a:p>
          <a:p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206593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4389A4-F224-43FD-8545-F833BBA03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/>
              <a:t>MLP Results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pic>
        <p:nvPicPr>
          <p:cNvPr id="5" name="Marcador de Posição de Conteúdo 4" descr="Uma imagem com texto, captura de ecrã, Tipo de letra, número&#10;&#10;Descrição gerada automaticamente">
            <a:extLst>
              <a:ext uri="{FF2B5EF4-FFF2-40B4-BE49-F238E27FC236}">
                <a16:creationId xmlns:a16="http://schemas.microsoft.com/office/drawing/2014/main" id="{5266C694-8502-9738-6CB8-E7537D014D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4215" y="1340841"/>
            <a:ext cx="4888838" cy="437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92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B73C468-D875-4A8E-A540-E43BF8232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2917B7-B064-C2DB-62FC-2E781C26F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1885" y="634028"/>
            <a:ext cx="4798243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cap="all"/>
              <a:t>Hierarchical Models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B4734F2F-19FC-4D35-9BDE-5CEAD57D9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27878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D97A8A26-FD96-4968-A34A-727382AC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pic>
        <p:nvPicPr>
          <p:cNvPr id="4" name="Imagem 3" descr="Uma imagem com texto, captura de ecrã, Tipo de letra, número&#10;&#10;Descrição gerada automaticamente">
            <a:extLst>
              <a:ext uri="{FF2B5EF4-FFF2-40B4-BE49-F238E27FC236}">
                <a16:creationId xmlns:a16="http://schemas.microsoft.com/office/drawing/2014/main" id="{703E7BBE-CD67-DB3F-6E4E-F496346C9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562" y="1333221"/>
            <a:ext cx="3985351" cy="439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61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10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sp useBgFill="1">
        <p:nvSpPr>
          <p:cNvPr id="24" name="Rectangle 14">
            <a:extLst>
              <a:ext uri="{FF2B5EF4-FFF2-40B4-BE49-F238E27FC236}">
                <a16:creationId xmlns:a16="http://schemas.microsoft.com/office/drawing/2014/main" id="{78511CAE-6AAD-4026-90B0-6917258C1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4DF8F5E-C13E-C372-192F-8E8E15B98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cap="all"/>
              <a:t>Expert Models per Coordinate</a:t>
            </a:r>
          </a:p>
        </p:txBody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7388763A-4025-4433-A72C-457FC3763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pic>
        <p:nvPicPr>
          <p:cNvPr id="4" name="Imagem 3" descr="Uma imagem com texto, Tipo de letra, captura de ecrã, número&#10;&#10;Descrição gerada automaticamente">
            <a:extLst>
              <a:ext uri="{FF2B5EF4-FFF2-40B4-BE49-F238E27FC236}">
                <a16:creationId xmlns:a16="http://schemas.microsoft.com/office/drawing/2014/main" id="{C2B24AA1-906B-0CF9-FB09-D7EC78FBF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987" y="2832821"/>
            <a:ext cx="5656370" cy="2884748"/>
          </a:xfrm>
          <a:prstGeom prst="rect">
            <a:avLst/>
          </a:prstGeom>
        </p:spPr>
      </p:pic>
      <p:pic>
        <p:nvPicPr>
          <p:cNvPr id="6" name="Imagem 5" descr="Uma imagem com texto, Tipo de letra, captura de ecrã, recibo&#10;&#10;Descrição gerada automaticamente">
            <a:extLst>
              <a:ext uri="{FF2B5EF4-FFF2-40B4-BE49-F238E27FC236}">
                <a16:creationId xmlns:a16="http://schemas.microsoft.com/office/drawing/2014/main" id="{B92A7283-2973-AA5C-9BC3-C2481548A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987" y="1610340"/>
            <a:ext cx="5659222" cy="1117695"/>
          </a:xfrm>
          <a:prstGeom prst="rect">
            <a:avLst/>
          </a:prstGeom>
        </p:spPr>
      </p:pic>
      <p:sp>
        <p:nvSpPr>
          <p:cNvPr id="26" name="Freeform 6">
            <a:extLst>
              <a:ext uri="{FF2B5EF4-FFF2-40B4-BE49-F238E27FC236}">
                <a16:creationId xmlns:a16="http://schemas.microsoft.com/office/drawing/2014/main" id="{8A2DFE20-1EAE-45A9-AD16-D4DBD0ABB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10049875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Recort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182</TotalTime>
  <Words>174</Words>
  <Application>Microsoft Macintosh PowerPoint</Application>
  <PresentationFormat>Ecrã Panorâmico</PresentationFormat>
  <Paragraphs>41</Paragraphs>
  <Slides>12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5" baseType="lpstr">
      <vt:lpstr>Franklin Gothic Book</vt:lpstr>
      <vt:lpstr>Source Sans Pro</vt:lpstr>
      <vt:lpstr>Recorte</vt:lpstr>
      <vt:lpstr>End-point position estimation of a soft continuum robot joint using magnetic sensors</vt:lpstr>
      <vt:lpstr>Objective and methodology</vt:lpstr>
      <vt:lpstr>Takagi-sugeno model</vt:lpstr>
      <vt:lpstr>TSK Results</vt:lpstr>
      <vt:lpstr>Anfis Results</vt:lpstr>
      <vt:lpstr>MLP Models</vt:lpstr>
      <vt:lpstr>MLP Results</vt:lpstr>
      <vt:lpstr>Hierarchical Models</vt:lpstr>
      <vt:lpstr>Expert Models per Coordinate</vt:lpstr>
      <vt:lpstr>Specialist Models with Shared Inputs</vt:lpstr>
      <vt:lpstr>Knowledge Distillation + Quantization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Diogo João Mendes Pereira</dc:creator>
  <cp:lastModifiedBy>Diogo João Mendes Pereira</cp:lastModifiedBy>
  <cp:revision>3</cp:revision>
  <dcterms:created xsi:type="dcterms:W3CDTF">2025-10-21T21:47:55Z</dcterms:created>
  <dcterms:modified xsi:type="dcterms:W3CDTF">2025-10-22T00:52:24Z</dcterms:modified>
</cp:coreProperties>
</file>

<file path=docProps/thumbnail.jpeg>
</file>